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 id="263" r:id="rId41"/>
    <p:sldId id="264" r:id="rId42"/>
    <p:sldId id="265" r:id="rId43"/>
    <p:sldId id="266" r:id="rId44"/>
    <p:sldId id="267" r:id="rId4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Open Sans" charset="1" panose="020B0606030504020204"/>
      <p:regular r:id="rId14"/>
    </p:embeddedFont>
    <p:embeddedFont>
      <p:font typeface="Open Sans Bold" charset="1" panose="020B0806030504020204"/>
      <p:regular r:id="rId15"/>
    </p:embeddedFont>
    <p:embeddedFont>
      <p:font typeface="Open Sans Italics" charset="1" panose="020B0606030504020204"/>
      <p:regular r:id="rId16"/>
    </p:embeddedFont>
    <p:embeddedFont>
      <p:font typeface="Open Sans Bold Italics" charset="1" panose="020B0806030504020204"/>
      <p:regular r:id="rId17"/>
    </p:embeddedFont>
    <p:embeddedFont>
      <p:font typeface="Open Sauce SemiBold" charset="1" panose="00000700000000000000"/>
      <p:regular r:id="rId18"/>
    </p:embeddedFont>
    <p:embeddedFont>
      <p:font typeface="Open Sauce SemiBold Bold" charset="1" panose="00000A00000000000000"/>
      <p:regular r:id="rId19"/>
    </p:embeddedFont>
    <p:embeddedFont>
      <p:font typeface="Open Sauce SemiBold Italics" charset="1" panose="00000700000000000000"/>
      <p:regular r:id="rId20"/>
    </p:embeddedFont>
    <p:embeddedFont>
      <p:font typeface="Open Sauce SemiBold Bold Italics" charset="1" panose="00000A00000000000000"/>
      <p:regular r:id="rId21"/>
    </p:embeddedFont>
    <p:embeddedFont>
      <p:font typeface="Canva Sans" charset="1" panose="020B0503030501040103"/>
      <p:regular r:id="rId22"/>
    </p:embeddedFont>
    <p:embeddedFont>
      <p:font typeface="Canva Sans Bold" charset="1" panose="020B0803030501040103"/>
      <p:regular r:id="rId23"/>
    </p:embeddedFont>
    <p:embeddedFont>
      <p:font typeface="Canva Sans Italics" charset="1" panose="020B0503030501040103"/>
      <p:regular r:id="rId24"/>
    </p:embeddedFont>
    <p:embeddedFont>
      <p:font typeface="Canva Sans Bold Italics" charset="1" panose="020B0803030501040103"/>
      <p:regular r:id="rId25"/>
    </p:embeddedFont>
    <p:embeddedFont>
      <p:font typeface="Arial" charset="1" panose="020B0502020202020204"/>
      <p:regular r:id="rId26"/>
    </p:embeddedFont>
    <p:embeddedFont>
      <p:font typeface="Arial Bold" charset="1" panose="020B0802020202020204"/>
      <p:regular r:id="rId27"/>
    </p:embeddedFont>
    <p:embeddedFont>
      <p:font typeface="Arial Italics" charset="1" panose="020B0502020202090204"/>
      <p:regular r:id="rId28"/>
    </p:embeddedFont>
    <p:embeddedFont>
      <p:font typeface="Arial Bold Italics" charset="1" panose="020B0802020202090204"/>
      <p:regular r:id="rId29"/>
    </p:embeddedFont>
    <p:embeddedFont>
      <p:font typeface="Antonio Bold" charset="1" panose="02000803000000000000"/>
      <p:regular r:id="rId30"/>
    </p:embeddedFont>
    <p:embeddedFont>
      <p:font typeface="Antonio Bold Bold" charset="1" panose="02000803000000000000"/>
      <p:regular r:id="rId31"/>
    </p:embeddedFont>
    <p:embeddedFont>
      <p:font typeface="Antonio Bold Italics" charset="1" panose="02000803000000000000"/>
      <p:regular r:id="rId32"/>
    </p:embeddedFont>
    <p:embeddedFont>
      <p:font typeface="Antonio Bold Bold Italics" charset="1" panose="02000803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42" Target="slides/slide9.xml" Type="http://schemas.openxmlformats.org/officeDocument/2006/relationships/slide"/><Relationship Id="rId43" Target="slides/slide10.xml" Type="http://schemas.openxmlformats.org/officeDocument/2006/relationships/slide"/><Relationship Id="rId44" Target="slides/slide11.xml" Type="http://schemas.openxmlformats.org/officeDocument/2006/relationships/slide"/><Relationship Id="rId45" Target="slides/slide12.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303194"/>
            <a:chOff x="0" y="0"/>
            <a:chExt cx="4816593" cy="2713598"/>
          </a:xfrm>
        </p:grpSpPr>
        <p:sp>
          <p:nvSpPr>
            <p:cNvPr name="Freeform 3" id="3"/>
            <p:cNvSpPr/>
            <p:nvPr/>
          </p:nvSpPr>
          <p:spPr>
            <a:xfrm flipH="false" flipV="false">
              <a:off x="0" y="0"/>
              <a:ext cx="4816592" cy="2713598"/>
            </a:xfrm>
            <a:custGeom>
              <a:avLst/>
              <a:gdLst/>
              <a:ahLst/>
              <a:cxnLst/>
              <a:rect r="r" b="b" t="t" l="l"/>
              <a:pathLst>
                <a:path h="2713598" w="4816592">
                  <a:moveTo>
                    <a:pt x="20320" y="0"/>
                  </a:moveTo>
                  <a:lnTo>
                    <a:pt x="4796272" y="0"/>
                  </a:lnTo>
                  <a:cubicBezTo>
                    <a:pt x="4801662" y="0"/>
                    <a:pt x="4806830" y="2141"/>
                    <a:pt x="4810641" y="5952"/>
                  </a:cubicBezTo>
                  <a:cubicBezTo>
                    <a:pt x="4814451" y="9762"/>
                    <a:pt x="4816592" y="14931"/>
                    <a:pt x="4816592" y="20320"/>
                  </a:cubicBezTo>
                  <a:lnTo>
                    <a:pt x="4816592" y="2693278"/>
                  </a:lnTo>
                  <a:cubicBezTo>
                    <a:pt x="4816592" y="2698667"/>
                    <a:pt x="4814451" y="2703836"/>
                    <a:pt x="4810641" y="2707647"/>
                  </a:cubicBezTo>
                  <a:cubicBezTo>
                    <a:pt x="4806830" y="2711458"/>
                    <a:pt x="4801662" y="2713598"/>
                    <a:pt x="4796272" y="2713598"/>
                  </a:cubicBezTo>
                  <a:lnTo>
                    <a:pt x="20320" y="2713598"/>
                  </a:lnTo>
                  <a:cubicBezTo>
                    <a:pt x="9098" y="2713598"/>
                    <a:pt x="0" y="2704501"/>
                    <a:pt x="0" y="2693278"/>
                  </a:cubicBezTo>
                  <a:lnTo>
                    <a:pt x="0" y="20320"/>
                  </a:lnTo>
                  <a:cubicBezTo>
                    <a:pt x="0" y="9098"/>
                    <a:pt x="9098" y="0"/>
                    <a:pt x="20320" y="0"/>
                  </a:cubicBezTo>
                  <a:close/>
                </a:path>
              </a:pathLst>
            </a:custGeom>
            <a:gradFill rotWithShape="true">
              <a:gsLst>
                <a:gs pos="0">
                  <a:srgbClr val="5DE0E6">
                    <a:alpha val="100000"/>
                  </a:srgbClr>
                </a:gs>
                <a:gs pos="100000">
                  <a:srgbClr val="004AAD">
                    <a:alpha val="100000"/>
                  </a:srgbClr>
                </a:gs>
              </a:gsLst>
              <a:lin ang="0"/>
            </a:gra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660710" y="-94024"/>
            <a:ext cx="3539012" cy="1936805"/>
          </a:xfrm>
          <a:prstGeom prst="rect">
            <a:avLst/>
          </a:prstGeom>
        </p:spPr>
      </p:pic>
      <p:pic>
        <p:nvPicPr>
          <p:cNvPr name="Picture 6" id="6"/>
          <p:cNvPicPr>
            <a:picLocks noChangeAspect="true"/>
          </p:cNvPicPr>
          <p:nvPr/>
        </p:nvPicPr>
        <p:blipFill>
          <a:blip r:embed="rId4">
            <a:alphaModFix amt="75000"/>
          </a:blip>
          <a:srcRect l="12117" t="1361" r="12117" b="0"/>
          <a:stretch>
            <a:fillRect/>
          </a:stretch>
        </p:blipFill>
        <p:spPr>
          <a:xfrm flipH="false" flipV="false" rot="0">
            <a:off x="10856991" y="391999"/>
            <a:ext cx="6923426" cy="6760274"/>
          </a:xfrm>
          <a:prstGeom prst="rect">
            <a:avLst/>
          </a:prstGeom>
        </p:spPr>
      </p:pic>
      <p:sp>
        <p:nvSpPr>
          <p:cNvPr name="TextBox 7" id="7"/>
          <p:cNvSpPr txBox="true"/>
          <p:nvPr/>
        </p:nvSpPr>
        <p:spPr>
          <a:xfrm rot="0">
            <a:off x="0" y="2153368"/>
            <a:ext cx="10337394" cy="2666244"/>
          </a:xfrm>
          <a:prstGeom prst="rect">
            <a:avLst/>
          </a:prstGeom>
        </p:spPr>
        <p:txBody>
          <a:bodyPr anchor="t" rtlCol="false" tIns="0" lIns="0" bIns="0" rIns="0">
            <a:spAutoFit/>
          </a:bodyPr>
          <a:lstStyle/>
          <a:p>
            <a:pPr algn="r">
              <a:lnSpc>
                <a:spcPts val="5220"/>
              </a:lnSpc>
            </a:pPr>
            <a:r>
              <a:rPr lang="en-US" sz="5220">
                <a:solidFill>
                  <a:srgbClr val="FFFFFF"/>
                </a:solidFill>
                <a:latin typeface="DM Sans Bold"/>
              </a:rPr>
              <a:t>REVOLUTIOIZING MEDICAL DIAGNOSIS: A DEEP LEARNING APPROACH TO IMAGE CLASSIFICATIONG</a:t>
            </a:r>
          </a:p>
        </p:txBody>
      </p:sp>
      <p:sp>
        <p:nvSpPr>
          <p:cNvPr name="TextBox 8" id="8"/>
          <p:cNvSpPr txBox="true"/>
          <p:nvPr/>
        </p:nvSpPr>
        <p:spPr>
          <a:xfrm rot="0">
            <a:off x="14671338" y="9296400"/>
            <a:ext cx="3109079" cy="523246"/>
          </a:xfrm>
          <a:prstGeom prst="rect">
            <a:avLst/>
          </a:prstGeom>
        </p:spPr>
        <p:txBody>
          <a:bodyPr anchor="t" rtlCol="false" tIns="0" lIns="0" bIns="0" rIns="0">
            <a:spAutoFit/>
          </a:bodyPr>
          <a:lstStyle/>
          <a:p>
            <a:pPr algn="r">
              <a:lnSpc>
                <a:spcPts val="4070"/>
              </a:lnSpc>
            </a:pPr>
            <a:r>
              <a:rPr lang="en-US" sz="3700">
                <a:solidFill>
                  <a:srgbClr val="FFFFFF"/>
                </a:solidFill>
                <a:latin typeface="DM Sans"/>
              </a:rPr>
              <a:t>Rachana Kurra</a:t>
            </a:r>
          </a:p>
        </p:txBody>
      </p:sp>
      <p:sp>
        <p:nvSpPr>
          <p:cNvPr name="TextBox 9" id="9"/>
          <p:cNvSpPr txBox="true"/>
          <p:nvPr/>
        </p:nvSpPr>
        <p:spPr>
          <a:xfrm rot="0">
            <a:off x="2168831" y="5439903"/>
            <a:ext cx="8416590" cy="747879"/>
          </a:xfrm>
          <a:prstGeom prst="rect">
            <a:avLst/>
          </a:prstGeom>
        </p:spPr>
        <p:txBody>
          <a:bodyPr anchor="t" rtlCol="false" tIns="0" lIns="0" bIns="0" rIns="0">
            <a:spAutoFit/>
          </a:bodyPr>
          <a:lstStyle/>
          <a:p>
            <a:pPr algn="r">
              <a:lnSpc>
                <a:spcPts val="5676"/>
              </a:lnSpc>
            </a:pPr>
            <a:r>
              <a:rPr lang="en-US" sz="5676">
                <a:solidFill>
                  <a:srgbClr val="FFFFFF"/>
                </a:solidFill>
                <a:latin typeface="DM Sans Bold"/>
              </a:rPr>
              <a:t>FINAL 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3643" t="55923" r="0" b="31435"/>
          <a:stretch>
            <a:fillRect/>
          </a:stretch>
        </p:blipFill>
        <p:spPr>
          <a:xfrm flipH="false" flipV="false" rot="0">
            <a:off x="776082" y="477157"/>
            <a:ext cx="10280590" cy="1103086"/>
          </a:xfrm>
          <a:prstGeom prst="rect">
            <a:avLst/>
          </a:prstGeom>
        </p:spPr>
      </p:pic>
      <p:pic>
        <p:nvPicPr>
          <p:cNvPr name="Picture 3" id="3"/>
          <p:cNvPicPr>
            <a:picLocks noChangeAspect="true"/>
          </p:cNvPicPr>
          <p:nvPr/>
        </p:nvPicPr>
        <p:blipFill>
          <a:blip r:embed="rId3"/>
          <a:srcRect l="16836" t="11668" r="18633" b="0"/>
          <a:stretch>
            <a:fillRect/>
          </a:stretch>
        </p:blipFill>
        <p:spPr>
          <a:xfrm flipH="false" flipV="false" rot="0">
            <a:off x="6089597" y="1791965"/>
            <a:ext cx="12198403" cy="9350706"/>
          </a:xfrm>
          <a:prstGeom prst="rect">
            <a:avLst/>
          </a:prstGeom>
        </p:spPr>
      </p:pic>
      <p:sp>
        <p:nvSpPr>
          <p:cNvPr name="TextBox 4" id="4"/>
          <p:cNvSpPr txBox="true"/>
          <p:nvPr/>
        </p:nvSpPr>
        <p:spPr>
          <a:xfrm rot="0">
            <a:off x="572765" y="2190750"/>
            <a:ext cx="8115300" cy="5848350"/>
          </a:xfrm>
          <a:prstGeom prst="rect">
            <a:avLst/>
          </a:prstGeom>
        </p:spPr>
        <p:txBody>
          <a:bodyPr anchor="t" rtlCol="false" tIns="0" lIns="0" bIns="0" rIns="0">
            <a:spAutoFit/>
          </a:bodyPr>
          <a:lstStyle/>
          <a:p>
            <a:pPr algn="just">
              <a:lnSpc>
                <a:spcPts val="4200"/>
              </a:lnSpc>
            </a:pPr>
          </a:p>
          <a:p>
            <a:pPr algn="just" marL="647702" indent="-323851" lvl="1">
              <a:lnSpc>
                <a:spcPts val="4200"/>
              </a:lnSpc>
              <a:buFont typeface="Arial"/>
              <a:buChar char="•"/>
            </a:pPr>
            <a:r>
              <a:rPr lang="en-US" sz="3000">
                <a:solidFill>
                  <a:srgbClr val="FFFFFF"/>
                </a:solidFill>
                <a:latin typeface="Open Sans Bold"/>
              </a:rPr>
              <a:t>Limited transferability</a:t>
            </a:r>
          </a:p>
          <a:p>
            <a:pPr algn="just">
              <a:lnSpc>
                <a:spcPts val="4200"/>
              </a:lnSpc>
            </a:pPr>
          </a:p>
          <a:p>
            <a:pPr algn="just" marL="647702" indent="-323851" lvl="1">
              <a:lnSpc>
                <a:spcPts val="4200"/>
              </a:lnSpc>
              <a:buFont typeface="Arial"/>
              <a:buChar char="•"/>
            </a:pPr>
            <a:r>
              <a:rPr lang="en-US" sz="3000">
                <a:solidFill>
                  <a:srgbClr val="FFFFFF"/>
                </a:solidFill>
                <a:latin typeface="Open Sans Bold"/>
              </a:rPr>
              <a:t>Hardware Limitations</a:t>
            </a:r>
          </a:p>
          <a:p>
            <a:pPr algn="just">
              <a:lnSpc>
                <a:spcPts val="4200"/>
              </a:lnSpc>
            </a:pPr>
          </a:p>
          <a:p>
            <a:pPr algn="just" marL="647702" indent="-323851" lvl="1">
              <a:lnSpc>
                <a:spcPts val="4200"/>
              </a:lnSpc>
              <a:buFont typeface="Arial"/>
              <a:buChar char="•"/>
            </a:pPr>
            <a:r>
              <a:rPr lang="en-US" sz="3000">
                <a:solidFill>
                  <a:srgbClr val="FFFFFF"/>
                </a:solidFill>
                <a:latin typeface="Open Sans Bold"/>
              </a:rPr>
              <a:t>Ethical Considerations </a:t>
            </a:r>
          </a:p>
          <a:p>
            <a:pPr algn="just">
              <a:lnSpc>
                <a:spcPts val="4200"/>
              </a:lnSpc>
            </a:pPr>
          </a:p>
          <a:p>
            <a:pPr algn="just" marL="647702" indent="-323851" lvl="1">
              <a:lnSpc>
                <a:spcPts val="4200"/>
              </a:lnSpc>
              <a:buFont typeface="Arial"/>
              <a:buChar char="•"/>
            </a:pPr>
            <a:r>
              <a:rPr lang="en-US" sz="3000">
                <a:solidFill>
                  <a:srgbClr val="FFFFFF"/>
                </a:solidFill>
                <a:latin typeface="Open Sans Bold"/>
              </a:rPr>
              <a:t>Interpretability</a:t>
            </a:r>
          </a:p>
          <a:p>
            <a:pPr algn="just">
              <a:lnSpc>
                <a:spcPts val="4200"/>
              </a:lnSpc>
            </a:pPr>
          </a:p>
          <a:p>
            <a:pPr algn="just" marL="647702" indent="-323851" lvl="1">
              <a:lnSpc>
                <a:spcPts val="4200"/>
              </a:lnSpc>
              <a:buFont typeface="Arial"/>
              <a:buChar char="•"/>
            </a:pPr>
            <a:r>
              <a:rPr lang="en-US" sz="3000">
                <a:solidFill>
                  <a:srgbClr val="FFFFFF"/>
                </a:solidFill>
                <a:latin typeface="Open Sans Bold"/>
              </a:rPr>
              <a:t>Limited transferability </a:t>
            </a:r>
          </a:p>
          <a:p>
            <a:pPr algn="just">
              <a:lnSpc>
                <a:spcPts val="420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2285" t="27697" r="19336" b="0"/>
          <a:stretch>
            <a:fillRect/>
          </a:stretch>
        </p:blipFill>
        <p:spPr>
          <a:xfrm flipH="false" flipV="false">
            <a:off x="0" y="0"/>
            <a:ext cx="18288000" cy="10287000"/>
          </a:xfrm>
          <a:prstGeom prst="rect">
            <a:avLst/>
          </a:prstGeom>
        </p:spPr>
      </p:pic>
      <p:sp>
        <p:nvSpPr>
          <p:cNvPr name="TextBox 3" id="3"/>
          <p:cNvSpPr txBox="true"/>
          <p:nvPr/>
        </p:nvSpPr>
        <p:spPr>
          <a:xfrm rot="0">
            <a:off x="418847" y="4488585"/>
            <a:ext cx="17450307" cy="3751994"/>
          </a:xfrm>
          <a:prstGeom prst="rect">
            <a:avLst/>
          </a:prstGeom>
        </p:spPr>
        <p:txBody>
          <a:bodyPr anchor="t" rtlCol="false" tIns="0" lIns="0" bIns="0" rIns="0">
            <a:spAutoFit/>
          </a:bodyPr>
          <a:lstStyle/>
          <a:p>
            <a:pPr algn="ctr">
              <a:lnSpc>
                <a:spcPts val="3225"/>
              </a:lnSpc>
              <a:spcBef>
                <a:spcPct val="0"/>
              </a:spcBef>
            </a:pPr>
            <a:r>
              <a:rPr lang="en-US" sz="2932">
                <a:solidFill>
                  <a:srgbClr val="FFFFFF"/>
                </a:solidFill>
                <a:latin typeface="Arial Bold"/>
              </a:rPr>
              <a:t>MEDICAL IMAGE CLASSIFICATION USING DEEP LEARNING TECHNIQUES, ESPECIALLY CNNS, HAS SHOWN SIGNIFICANT POTENTIAL TO IMPROVE DISEASE DIAGNOSIS ACCURACY AND EFFICIENCY. THEY REDUCE TIME AND EFFORT BY AUTOMATION OF THE DIAGNOSIS AND THIS LEADS TO FASTER TREATMENT AND OUTCOMES. DEEP LEARNING MODELS CAN IDENTIFY PATTERNS AND STRUCTURES THAT ARE NOT MANUALLY SEEN, ENABLING EARLIER DETECTION OF DISEASES. HOWEVER, THERE ARE STILL CHALLENGES TO BE ADDRESSED, SUCH AS THE CLASS IMBALANCE PROBLEM AND THE INTERPRETABILITY OF CNNS. OVERALL, THE USE OF DEEP LEARNING IN MEDICAL IMAGE CLASSIFICATION SHOWS GREAT PROMISE FOR ADVANCING THE FIELD OF MEDICAL IMAGING WITH SOME LIMITATIONS.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5903" t="0" r="4579" b="24564"/>
          <a:stretch>
            <a:fillRect/>
          </a:stretch>
        </p:blipFill>
        <p:spPr>
          <a:xfrm flipH="false" flipV="false">
            <a:off x="0" y="0"/>
            <a:ext cx="18288000" cy="10287000"/>
          </a:xfrm>
          <a:prstGeom prst="rect">
            <a:avLst/>
          </a:prstGeom>
        </p:spPr>
      </p:pic>
      <p:grpSp>
        <p:nvGrpSpPr>
          <p:cNvPr name="Group 3" id="3"/>
          <p:cNvGrpSpPr/>
          <p:nvPr/>
        </p:nvGrpSpPr>
        <p:grpSpPr>
          <a:xfrm rot="0">
            <a:off x="3936302" y="0"/>
            <a:ext cx="11877056" cy="2996856"/>
            <a:chOff x="0" y="0"/>
            <a:chExt cx="3128113" cy="789296"/>
          </a:xfrm>
        </p:grpSpPr>
        <p:sp>
          <p:nvSpPr>
            <p:cNvPr name="Freeform 4" id="4"/>
            <p:cNvSpPr/>
            <p:nvPr/>
          </p:nvSpPr>
          <p:spPr>
            <a:xfrm flipH="false" flipV="false">
              <a:off x="0" y="0"/>
              <a:ext cx="3128113" cy="789296"/>
            </a:xfrm>
            <a:custGeom>
              <a:avLst/>
              <a:gdLst/>
              <a:ahLst/>
              <a:cxnLst/>
              <a:rect r="r" b="b" t="t" l="l"/>
              <a:pathLst>
                <a:path h="789296" w="3128113">
                  <a:moveTo>
                    <a:pt x="0" y="0"/>
                  </a:moveTo>
                  <a:lnTo>
                    <a:pt x="3128113" y="0"/>
                  </a:lnTo>
                  <a:lnTo>
                    <a:pt x="3128113" y="789296"/>
                  </a:lnTo>
                  <a:lnTo>
                    <a:pt x="0" y="789296"/>
                  </a:lnTo>
                  <a:close/>
                </a:path>
              </a:pathLst>
            </a:custGeom>
            <a:solidFill>
              <a:srgbClr val="FFFFFF"/>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4143141" y="727777"/>
            <a:ext cx="10399913" cy="2269080"/>
          </a:xfrm>
          <a:prstGeom prst="rect">
            <a:avLst/>
          </a:prstGeom>
        </p:spPr>
        <p:txBody>
          <a:bodyPr anchor="t" rtlCol="false" tIns="0" lIns="0" bIns="0" rIns="0">
            <a:spAutoFit/>
          </a:bodyPr>
          <a:lstStyle/>
          <a:p>
            <a:pPr algn="ctr">
              <a:lnSpc>
                <a:spcPts val="17477"/>
              </a:lnSpc>
            </a:pPr>
            <a:r>
              <a:rPr lang="en-US" sz="15888">
                <a:solidFill>
                  <a:srgbClr val="174876"/>
                </a:solidFill>
                <a:latin typeface="Antonio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8F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156322" y="0"/>
            <a:ext cx="4102978" cy="3133183"/>
          </a:xfrm>
          <a:prstGeom prst="rect">
            <a:avLst/>
          </a:prstGeom>
        </p:spPr>
      </p:pic>
      <p:sp>
        <p:nvSpPr>
          <p:cNvPr name="TextBox 3" id="3"/>
          <p:cNvSpPr txBox="true"/>
          <p:nvPr/>
        </p:nvSpPr>
        <p:spPr>
          <a:xfrm rot="0">
            <a:off x="1355578" y="214635"/>
            <a:ext cx="4347259" cy="904894"/>
          </a:xfrm>
          <a:prstGeom prst="rect">
            <a:avLst/>
          </a:prstGeom>
        </p:spPr>
        <p:txBody>
          <a:bodyPr anchor="t" rtlCol="false" tIns="0" lIns="0" bIns="0" rIns="0">
            <a:spAutoFit/>
          </a:bodyPr>
          <a:lstStyle/>
          <a:p>
            <a:pPr algn="r">
              <a:lnSpc>
                <a:spcPts val="6943"/>
              </a:lnSpc>
            </a:pPr>
            <a:r>
              <a:rPr lang="en-US" sz="6312">
                <a:solidFill>
                  <a:srgbClr val="31699F"/>
                </a:solidFill>
                <a:latin typeface="DM Sans Bold"/>
              </a:rPr>
              <a:t>CONTENTS</a:t>
            </a:r>
          </a:p>
        </p:txBody>
      </p:sp>
      <p:sp>
        <p:nvSpPr>
          <p:cNvPr name="TextBox 4" id="4"/>
          <p:cNvSpPr txBox="true"/>
          <p:nvPr/>
        </p:nvSpPr>
        <p:spPr>
          <a:xfrm rot="0">
            <a:off x="2450901" y="1472943"/>
            <a:ext cx="1520500" cy="774678"/>
          </a:xfrm>
          <a:prstGeom prst="rect">
            <a:avLst/>
          </a:prstGeom>
        </p:spPr>
        <p:txBody>
          <a:bodyPr anchor="t" rtlCol="false" tIns="0" lIns="0" bIns="0" rIns="0">
            <a:spAutoFit/>
          </a:bodyPr>
          <a:lstStyle/>
          <a:p>
            <a:pPr>
              <a:lnSpc>
                <a:spcPts val="6040"/>
              </a:lnSpc>
            </a:pPr>
            <a:r>
              <a:rPr lang="en-US" sz="5491">
                <a:solidFill>
                  <a:srgbClr val="356988"/>
                </a:solidFill>
                <a:latin typeface="DM Sans Bold"/>
              </a:rPr>
              <a:t>01.</a:t>
            </a:r>
          </a:p>
        </p:txBody>
      </p:sp>
      <p:sp>
        <p:nvSpPr>
          <p:cNvPr name="TextBox 5" id="5"/>
          <p:cNvSpPr txBox="true"/>
          <p:nvPr/>
        </p:nvSpPr>
        <p:spPr>
          <a:xfrm rot="0">
            <a:off x="2450901" y="2634700"/>
            <a:ext cx="1453811" cy="738194"/>
          </a:xfrm>
          <a:prstGeom prst="rect">
            <a:avLst/>
          </a:prstGeom>
        </p:spPr>
        <p:txBody>
          <a:bodyPr anchor="t" rtlCol="false" tIns="0" lIns="0" bIns="0" rIns="0">
            <a:spAutoFit/>
          </a:bodyPr>
          <a:lstStyle/>
          <a:p>
            <a:pPr>
              <a:lnSpc>
                <a:spcPts val="5775"/>
              </a:lnSpc>
            </a:pPr>
            <a:r>
              <a:rPr lang="en-US" sz="5250">
                <a:solidFill>
                  <a:srgbClr val="356988"/>
                </a:solidFill>
                <a:latin typeface="DM Sans Bold"/>
              </a:rPr>
              <a:t>02.</a:t>
            </a:r>
          </a:p>
        </p:txBody>
      </p:sp>
      <p:sp>
        <p:nvSpPr>
          <p:cNvPr name="TextBox 6" id="6"/>
          <p:cNvSpPr txBox="true"/>
          <p:nvPr/>
        </p:nvSpPr>
        <p:spPr>
          <a:xfrm rot="0">
            <a:off x="4078015" y="1595167"/>
            <a:ext cx="6726444" cy="501656"/>
          </a:xfrm>
          <a:prstGeom prst="rect">
            <a:avLst/>
          </a:prstGeom>
        </p:spPr>
        <p:txBody>
          <a:bodyPr anchor="t" rtlCol="false" tIns="0" lIns="0" bIns="0" rIns="0">
            <a:spAutoFit/>
          </a:bodyPr>
          <a:lstStyle/>
          <a:p>
            <a:pPr>
              <a:lnSpc>
                <a:spcPts val="3850"/>
              </a:lnSpc>
            </a:pPr>
            <a:r>
              <a:rPr lang="en-US" sz="3500">
                <a:solidFill>
                  <a:srgbClr val="737373"/>
                </a:solidFill>
                <a:latin typeface="DM Sans Bold"/>
              </a:rPr>
              <a:t>INTRODUCTION</a:t>
            </a:r>
          </a:p>
        </p:txBody>
      </p:sp>
      <p:sp>
        <p:nvSpPr>
          <p:cNvPr name="TextBox 7" id="7"/>
          <p:cNvSpPr txBox="true"/>
          <p:nvPr/>
        </p:nvSpPr>
        <p:spPr>
          <a:xfrm rot="0">
            <a:off x="4078015" y="2738682"/>
            <a:ext cx="9992158" cy="501656"/>
          </a:xfrm>
          <a:prstGeom prst="rect">
            <a:avLst/>
          </a:prstGeom>
        </p:spPr>
        <p:txBody>
          <a:bodyPr anchor="t" rtlCol="false" tIns="0" lIns="0" bIns="0" rIns="0">
            <a:spAutoFit/>
          </a:bodyPr>
          <a:lstStyle/>
          <a:p>
            <a:pPr>
              <a:lnSpc>
                <a:spcPts val="3850"/>
              </a:lnSpc>
            </a:pPr>
            <a:r>
              <a:rPr lang="en-US" sz="3500">
                <a:solidFill>
                  <a:srgbClr val="737373"/>
                </a:solidFill>
                <a:latin typeface="DM Sans Bold"/>
              </a:rPr>
              <a:t>DEVELOPMENTS OF DEEP LEARNING MODELS</a:t>
            </a:r>
          </a:p>
        </p:txBody>
      </p:sp>
      <p:sp>
        <p:nvSpPr>
          <p:cNvPr name="TextBox 8" id="8"/>
          <p:cNvSpPr txBox="true"/>
          <p:nvPr/>
        </p:nvSpPr>
        <p:spPr>
          <a:xfrm rot="0">
            <a:off x="2417556" y="3763420"/>
            <a:ext cx="1453811" cy="738194"/>
          </a:xfrm>
          <a:prstGeom prst="rect">
            <a:avLst/>
          </a:prstGeom>
        </p:spPr>
        <p:txBody>
          <a:bodyPr anchor="t" rtlCol="false" tIns="0" lIns="0" bIns="0" rIns="0">
            <a:spAutoFit/>
          </a:bodyPr>
          <a:lstStyle/>
          <a:p>
            <a:pPr>
              <a:lnSpc>
                <a:spcPts val="5775"/>
              </a:lnSpc>
            </a:pPr>
            <a:r>
              <a:rPr lang="en-US" sz="5250">
                <a:solidFill>
                  <a:srgbClr val="356988"/>
                </a:solidFill>
                <a:latin typeface="DM Sans Bold"/>
              </a:rPr>
              <a:t>03.</a:t>
            </a:r>
          </a:p>
        </p:txBody>
      </p:sp>
      <p:sp>
        <p:nvSpPr>
          <p:cNvPr name="TextBox 9" id="9"/>
          <p:cNvSpPr txBox="true"/>
          <p:nvPr/>
        </p:nvSpPr>
        <p:spPr>
          <a:xfrm rot="0">
            <a:off x="4078015" y="3734845"/>
            <a:ext cx="8835145" cy="501656"/>
          </a:xfrm>
          <a:prstGeom prst="rect">
            <a:avLst/>
          </a:prstGeom>
        </p:spPr>
        <p:txBody>
          <a:bodyPr anchor="t" rtlCol="false" tIns="0" lIns="0" bIns="0" rIns="0">
            <a:spAutoFit/>
          </a:bodyPr>
          <a:lstStyle/>
          <a:p>
            <a:pPr>
              <a:lnSpc>
                <a:spcPts val="3850"/>
              </a:lnSpc>
            </a:pPr>
            <a:r>
              <a:rPr lang="en-US" sz="3500">
                <a:solidFill>
                  <a:srgbClr val="737373"/>
                </a:solidFill>
                <a:latin typeface="DM Sans Bold"/>
              </a:rPr>
              <a:t>TECHNIQUES IN DEEP LEARNING</a:t>
            </a:r>
          </a:p>
        </p:txBody>
      </p:sp>
      <p:sp>
        <p:nvSpPr>
          <p:cNvPr name="TextBox 10" id="10"/>
          <p:cNvSpPr txBox="true"/>
          <p:nvPr/>
        </p:nvSpPr>
        <p:spPr>
          <a:xfrm rot="0">
            <a:off x="2317524" y="5931697"/>
            <a:ext cx="1520500" cy="774678"/>
          </a:xfrm>
          <a:prstGeom prst="rect">
            <a:avLst/>
          </a:prstGeom>
        </p:spPr>
        <p:txBody>
          <a:bodyPr anchor="t" rtlCol="false" tIns="0" lIns="0" bIns="0" rIns="0">
            <a:spAutoFit/>
          </a:bodyPr>
          <a:lstStyle/>
          <a:p>
            <a:pPr>
              <a:lnSpc>
                <a:spcPts val="6040"/>
              </a:lnSpc>
            </a:pPr>
            <a:r>
              <a:rPr lang="en-US" sz="5491">
                <a:solidFill>
                  <a:srgbClr val="356988"/>
                </a:solidFill>
                <a:latin typeface="DM Sans Bold"/>
              </a:rPr>
              <a:t>05.</a:t>
            </a:r>
          </a:p>
        </p:txBody>
      </p:sp>
      <p:sp>
        <p:nvSpPr>
          <p:cNvPr name="TextBox 11" id="11"/>
          <p:cNvSpPr txBox="true"/>
          <p:nvPr/>
        </p:nvSpPr>
        <p:spPr>
          <a:xfrm rot="0">
            <a:off x="4078015" y="6053921"/>
            <a:ext cx="6726444" cy="501656"/>
          </a:xfrm>
          <a:prstGeom prst="rect">
            <a:avLst/>
          </a:prstGeom>
        </p:spPr>
        <p:txBody>
          <a:bodyPr anchor="t" rtlCol="false" tIns="0" lIns="0" bIns="0" rIns="0">
            <a:spAutoFit/>
          </a:bodyPr>
          <a:lstStyle/>
          <a:p>
            <a:pPr>
              <a:lnSpc>
                <a:spcPts val="3850"/>
              </a:lnSpc>
            </a:pPr>
            <a:r>
              <a:rPr lang="en-US" sz="3500">
                <a:solidFill>
                  <a:srgbClr val="737373"/>
                </a:solidFill>
                <a:latin typeface="DM Sans Bold"/>
              </a:rPr>
              <a:t>CASE STUDY</a:t>
            </a:r>
          </a:p>
        </p:txBody>
      </p:sp>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8495588" y="8343108"/>
            <a:ext cx="4102978" cy="2245448"/>
          </a:xfrm>
          <a:prstGeom prst="rect">
            <a:avLst/>
          </a:prstGeom>
        </p:spPr>
      </p:pic>
      <p:sp>
        <p:nvSpPr>
          <p:cNvPr name="TextBox 13" id="13"/>
          <p:cNvSpPr txBox="true"/>
          <p:nvPr/>
        </p:nvSpPr>
        <p:spPr>
          <a:xfrm rot="0">
            <a:off x="2417556" y="7096900"/>
            <a:ext cx="1520500" cy="774678"/>
          </a:xfrm>
          <a:prstGeom prst="rect">
            <a:avLst/>
          </a:prstGeom>
        </p:spPr>
        <p:txBody>
          <a:bodyPr anchor="t" rtlCol="false" tIns="0" lIns="0" bIns="0" rIns="0">
            <a:spAutoFit/>
          </a:bodyPr>
          <a:lstStyle/>
          <a:p>
            <a:pPr>
              <a:lnSpc>
                <a:spcPts val="6040"/>
              </a:lnSpc>
            </a:pPr>
            <a:r>
              <a:rPr lang="en-US" sz="5491">
                <a:solidFill>
                  <a:srgbClr val="356988"/>
                </a:solidFill>
                <a:latin typeface="DM Sans Bold"/>
              </a:rPr>
              <a:t>06.</a:t>
            </a:r>
          </a:p>
        </p:txBody>
      </p:sp>
      <p:sp>
        <p:nvSpPr>
          <p:cNvPr name="TextBox 14" id="14"/>
          <p:cNvSpPr txBox="true"/>
          <p:nvPr/>
        </p:nvSpPr>
        <p:spPr>
          <a:xfrm rot="0">
            <a:off x="4078015" y="7193752"/>
            <a:ext cx="6726444" cy="501656"/>
          </a:xfrm>
          <a:prstGeom prst="rect">
            <a:avLst/>
          </a:prstGeom>
        </p:spPr>
        <p:txBody>
          <a:bodyPr anchor="t" rtlCol="false" tIns="0" lIns="0" bIns="0" rIns="0">
            <a:spAutoFit/>
          </a:bodyPr>
          <a:lstStyle/>
          <a:p>
            <a:pPr>
              <a:lnSpc>
                <a:spcPts val="3850"/>
              </a:lnSpc>
            </a:pPr>
            <a:r>
              <a:rPr lang="en-US" sz="3500">
                <a:solidFill>
                  <a:srgbClr val="737373"/>
                </a:solidFill>
                <a:latin typeface="DM Sans Bold"/>
              </a:rPr>
              <a:t>LIMITATIONS</a:t>
            </a:r>
          </a:p>
        </p:txBody>
      </p:sp>
      <p:sp>
        <p:nvSpPr>
          <p:cNvPr name="TextBox 15" id="15"/>
          <p:cNvSpPr txBox="true"/>
          <p:nvPr/>
        </p:nvSpPr>
        <p:spPr>
          <a:xfrm rot="0">
            <a:off x="2350868" y="8290945"/>
            <a:ext cx="1520500" cy="774678"/>
          </a:xfrm>
          <a:prstGeom prst="rect">
            <a:avLst/>
          </a:prstGeom>
        </p:spPr>
        <p:txBody>
          <a:bodyPr anchor="t" rtlCol="false" tIns="0" lIns="0" bIns="0" rIns="0">
            <a:spAutoFit/>
          </a:bodyPr>
          <a:lstStyle/>
          <a:p>
            <a:pPr>
              <a:lnSpc>
                <a:spcPts val="6040"/>
              </a:lnSpc>
            </a:pPr>
            <a:r>
              <a:rPr lang="en-US" sz="5491">
                <a:solidFill>
                  <a:srgbClr val="356988"/>
                </a:solidFill>
                <a:latin typeface="DM Sans Bold"/>
              </a:rPr>
              <a:t>07.</a:t>
            </a:r>
          </a:p>
        </p:txBody>
      </p:sp>
      <p:sp>
        <p:nvSpPr>
          <p:cNvPr name="TextBox 16" id="16"/>
          <p:cNvSpPr txBox="true"/>
          <p:nvPr/>
        </p:nvSpPr>
        <p:spPr>
          <a:xfrm rot="0">
            <a:off x="4078015" y="8371683"/>
            <a:ext cx="6726444" cy="501656"/>
          </a:xfrm>
          <a:prstGeom prst="rect">
            <a:avLst/>
          </a:prstGeom>
        </p:spPr>
        <p:txBody>
          <a:bodyPr anchor="t" rtlCol="false" tIns="0" lIns="0" bIns="0" rIns="0">
            <a:spAutoFit/>
          </a:bodyPr>
          <a:lstStyle/>
          <a:p>
            <a:pPr>
              <a:lnSpc>
                <a:spcPts val="3850"/>
              </a:lnSpc>
            </a:pPr>
            <a:r>
              <a:rPr lang="en-US" sz="3500">
                <a:solidFill>
                  <a:srgbClr val="737373"/>
                </a:solidFill>
                <a:latin typeface="DM Sans Bold"/>
              </a:rPr>
              <a:t>CONCLUSION</a:t>
            </a:r>
          </a:p>
        </p:txBody>
      </p:sp>
      <p:sp>
        <p:nvSpPr>
          <p:cNvPr name="TextBox 17" id="17"/>
          <p:cNvSpPr txBox="true"/>
          <p:nvPr/>
        </p:nvSpPr>
        <p:spPr>
          <a:xfrm rot="0">
            <a:off x="2384212" y="4802978"/>
            <a:ext cx="1453811" cy="738194"/>
          </a:xfrm>
          <a:prstGeom prst="rect">
            <a:avLst/>
          </a:prstGeom>
        </p:spPr>
        <p:txBody>
          <a:bodyPr anchor="t" rtlCol="false" tIns="0" lIns="0" bIns="0" rIns="0">
            <a:spAutoFit/>
          </a:bodyPr>
          <a:lstStyle/>
          <a:p>
            <a:pPr>
              <a:lnSpc>
                <a:spcPts val="5775"/>
              </a:lnSpc>
            </a:pPr>
            <a:r>
              <a:rPr lang="en-US" sz="5250">
                <a:solidFill>
                  <a:srgbClr val="356988"/>
                </a:solidFill>
                <a:latin typeface="DM Sans Bold"/>
              </a:rPr>
              <a:t>04.</a:t>
            </a:r>
          </a:p>
        </p:txBody>
      </p:sp>
      <p:sp>
        <p:nvSpPr>
          <p:cNvPr name="TextBox 18" id="18"/>
          <p:cNvSpPr txBox="true"/>
          <p:nvPr/>
        </p:nvSpPr>
        <p:spPr>
          <a:xfrm rot="0">
            <a:off x="4078015" y="4874676"/>
            <a:ext cx="6726444" cy="501656"/>
          </a:xfrm>
          <a:prstGeom prst="rect">
            <a:avLst/>
          </a:prstGeom>
        </p:spPr>
        <p:txBody>
          <a:bodyPr anchor="t" rtlCol="false" tIns="0" lIns="0" bIns="0" rIns="0">
            <a:spAutoFit/>
          </a:bodyPr>
          <a:lstStyle/>
          <a:p>
            <a:pPr>
              <a:lnSpc>
                <a:spcPts val="3850"/>
              </a:lnSpc>
            </a:pPr>
            <a:r>
              <a:rPr lang="en-US" sz="3500">
                <a:solidFill>
                  <a:srgbClr val="737373"/>
                </a:solidFill>
                <a:latin typeface="DM Sans Bold"/>
              </a:rPr>
              <a:t>HEALTH CARE INDUSTRY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417556" y="9164276"/>
            <a:ext cx="4102978" cy="2245448"/>
          </a:xfrm>
          <a:prstGeom prst="rect">
            <a:avLst/>
          </a:prstGeom>
        </p:spPr>
      </p:pic>
      <p:pic>
        <p:nvPicPr>
          <p:cNvPr name="Picture 3" id="3"/>
          <p:cNvPicPr>
            <a:picLocks noChangeAspect="true"/>
          </p:cNvPicPr>
          <p:nvPr/>
        </p:nvPicPr>
        <p:blipFill>
          <a:blip r:embed="rId4">
            <a:alphaModFix amt="89000"/>
          </a:blip>
          <a:srcRect l="0" t="0" r="0" b="0"/>
          <a:stretch>
            <a:fillRect/>
          </a:stretch>
        </p:blipFill>
        <p:spPr>
          <a:xfrm flipH="false" flipV="false" rot="0">
            <a:off x="0" y="-948690"/>
            <a:ext cx="17958552" cy="11964885"/>
          </a:xfrm>
          <a:prstGeom prst="rect">
            <a:avLst/>
          </a:prstGeom>
        </p:spPr>
      </p:pic>
      <p:sp>
        <p:nvSpPr>
          <p:cNvPr name="TextBox 4" id="4"/>
          <p:cNvSpPr txBox="true"/>
          <p:nvPr/>
        </p:nvSpPr>
        <p:spPr>
          <a:xfrm rot="0">
            <a:off x="1321210" y="1066800"/>
            <a:ext cx="6726444" cy="647706"/>
          </a:xfrm>
          <a:prstGeom prst="rect">
            <a:avLst/>
          </a:prstGeom>
        </p:spPr>
        <p:txBody>
          <a:bodyPr anchor="t" rtlCol="false" tIns="0" lIns="0" bIns="0" rIns="0">
            <a:spAutoFit/>
          </a:bodyPr>
          <a:lstStyle/>
          <a:p>
            <a:pPr>
              <a:lnSpc>
                <a:spcPts val="4950"/>
              </a:lnSpc>
            </a:pPr>
            <a:r>
              <a:rPr lang="en-US" sz="4500">
                <a:solidFill>
                  <a:srgbClr val="8CA9AD"/>
                </a:solidFill>
                <a:latin typeface="DM Sans Bold"/>
              </a:rPr>
              <a:t>INTRODUCTION</a:t>
            </a:r>
          </a:p>
        </p:txBody>
      </p:sp>
      <p:sp>
        <p:nvSpPr>
          <p:cNvPr name="TextBox 5" id="5"/>
          <p:cNvSpPr txBox="true"/>
          <p:nvPr/>
        </p:nvSpPr>
        <p:spPr>
          <a:xfrm rot="0">
            <a:off x="2417556" y="3667308"/>
            <a:ext cx="5953371" cy="501656"/>
          </a:xfrm>
          <a:prstGeom prst="rect">
            <a:avLst/>
          </a:prstGeom>
        </p:spPr>
        <p:txBody>
          <a:bodyPr anchor="t" rtlCol="false" tIns="0" lIns="0" bIns="0" rIns="0">
            <a:spAutoFit/>
          </a:bodyPr>
          <a:lstStyle/>
          <a:p>
            <a:pPr>
              <a:lnSpc>
                <a:spcPts val="3850"/>
              </a:lnSpc>
            </a:pPr>
          </a:p>
        </p:txBody>
      </p:sp>
      <p:sp>
        <p:nvSpPr>
          <p:cNvPr name="TextBox 6" id="6"/>
          <p:cNvSpPr txBox="true"/>
          <p:nvPr/>
        </p:nvSpPr>
        <p:spPr>
          <a:xfrm rot="0">
            <a:off x="863841" y="2577066"/>
            <a:ext cx="9060802" cy="5275433"/>
          </a:xfrm>
          <a:prstGeom prst="rect">
            <a:avLst/>
          </a:prstGeom>
        </p:spPr>
        <p:txBody>
          <a:bodyPr anchor="t" rtlCol="false" tIns="0" lIns="0" bIns="0" rIns="0">
            <a:spAutoFit/>
          </a:bodyPr>
          <a:lstStyle/>
          <a:p>
            <a:pPr>
              <a:lnSpc>
                <a:spcPts val="3177"/>
              </a:lnSpc>
            </a:pPr>
            <a:r>
              <a:rPr lang="en-US" sz="2888">
                <a:solidFill>
                  <a:srgbClr val="FFFFFF"/>
                </a:solidFill>
                <a:latin typeface="Arial"/>
              </a:rPr>
              <a:t>Deep Learning is a subset of machine learning that focuses on the development of artificial neural networks that can learn and make decisions on their own. It is inspired by the structure and function of the human brain and is capable of learning from large amounts of data to improve its accuracy over time.</a:t>
            </a:r>
          </a:p>
          <a:p>
            <a:pPr>
              <a:lnSpc>
                <a:spcPts val="3177"/>
              </a:lnSpc>
            </a:pPr>
          </a:p>
          <a:p>
            <a:pPr>
              <a:lnSpc>
                <a:spcPts val="3177"/>
              </a:lnSpc>
            </a:pPr>
            <a:r>
              <a:rPr lang="en-US" sz="2888">
                <a:solidFill>
                  <a:srgbClr val="FFFFFF"/>
                </a:solidFill>
                <a:latin typeface="Arial"/>
              </a:rPr>
              <a:t>DL models are capable of processing large amounts of structured and unstructured data, such as medical images, electronic health records, and genomics data, to identify patterns and make accurate predictions.</a:t>
            </a:r>
          </a:p>
          <a:p>
            <a:pPr>
              <a:lnSpc>
                <a:spcPts val="3177"/>
              </a:lnSpc>
            </a:pPr>
            <a:r>
              <a:rPr lang="en-US" sz="2888">
                <a:solidFill>
                  <a:srgbClr val="737373"/>
                </a:solidFill>
                <a:latin typeface="DM Sans"/>
              </a:rPr>
              <a:t> </a:t>
            </a:r>
          </a:p>
          <a:p>
            <a:pPr>
              <a:lnSpc>
                <a:spcPts val="3177"/>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75000"/>
          </a:blip>
          <a:srcRect l="3971" t="7505" r="11956" b="11425"/>
          <a:stretch>
            <a:fillRect/>
          </a:stretch>
        </p:blipFill>
        <p:spPr>
          <a:xfrm flipH="false" flipV="false">
            <a:off x="0" y="0"/>
            <a:ext cx="18288000" cy="10287000"/>
          </a:xfrm>
          <a:prstGeom prst="rect">
            <a:avLst/>
          </a:prstGeom>
        </p:spPr>
      </p:pic>
      <p:sp>
        <p:nvSpPr>
          <p:cNvPr name="TextBox 3" id="3"/>
          <p:cNvSpPr txBox="true"/>
          <p:nvPr/>
        </p:nvSpPr>
        <p:spPr>
          <a:xfrm rot="0">
            <a:off x="392584" y="539477"/>
            <a:ext cx="7236903" cy="1035596"/>
          </a:xfrm>
          <a:prstGeom prst="rect">
            <a:avLst/>
          </a:prstGeom>
        </p:spPr>
        <p:txBody>
          <a:bodyPr anchor="t" rtlCol="false" tIns="0" lIns="0" bIns="0" rIns="0">
            <a:spAutoFit/>
          </a:bodyPr>
          <a:lstStyle/>
          <a:p>
            <a:pPr algn="r">
              <a:lnSpc>
                <a:spcPts val="8140"/>
              </a:lnSpc>
            </a:pPr>
            <a:r>
              <a:rPr lang="en-US" sz="7204">
                <a:solidFill>
                  <a:srgbClr val="FFFFFF"/>
                </a:solidFill>
                <a:latin typeface="Open Sauce SemiBold Bold"/>
              </a:rPr>
              <a:t>IMPORTANCE</a:t>
            </a:r>
          </a:p>
        </p:txBody>
      </p:sp>
      <p:sp>
        <p:nvSpPr>
          <p:cNvPr name="TextBox 4" id="4"/>
          <p:cNvSpPr txBox="true"/>
          <p:nvPr/>
        </p:nvSpPr>
        <p:spPr>
          <a:xfrm rot="0">
            <a:off x="392584" y="3426246"/>
            <a:ext cx="10490158" cy="3800274"/>
          </a:xfrm>
          <a:prstGeom prst="rect">
            <a:avLst/>
          </a:prstGeom>
        </p:spPr>
        <p:txBody>
          <a:bodyPr anchor="t" rtlCol="false" tIns="0" lIns="0" bIns="0" rIns="0">
            <a:spAutoFit/>
          </a:bodyPr>
          <a:lstStyle/>
          <a:p>
            <a:pPr algn="just">
              <a:lnSpc>
                <a:spcPts val="3296"/>
              </a:lnSpc>
              <a:spcBef>
                <a:spcPct val="0"/>
              </a:spcBef>
            </a:pPr>
            <a:r>
              <a:rPr lang="en-US" sz="2997">
                <a:solidFill>
                  <a:srgbClr val="FFFFFF"/>
                </a:solidFill>
                <a:latin typeface="Arial Bold"/>
              </a:rPr>
              <a:t>DEEP LEARNING CAN GO REALLY ADVANCED IN TERMS OF ITS ABILITY TO AUTOMIZE THE PROCESS. SOME OF THE SALIENT FEATURES ARE :</a:t>
            </a:r>
          </a:p>
          <a:p>
            <a:pPr algn="just">
              <a:lnSpc>
                <a:spcPts val="3296"/>
              </a:lnSpc>
              <a:spcBef>
                <a:spcPct val="0"/>
              </a:spcBef>
            </a:pPr>
          </a:p>
          <a:p>
            <a:pPr algn="just">
              <a:lnSpc>
                <a:spcPts val="3296"/>
              </a:lnSpc>
              <a:spcBef>
                <a:spcPct val="0"/>
              </a:spcBef>
            </a:pPr>
            <a:r>
              <a:rPr lang="en-US" sz="2997">
                <a:solidFill>
                  <a:srgbClr val="FFFFFF"/>
                </a:solidFill>
                <a:latin typeface="Arial Bold"/>
              </a:rPr>
              <a:t>IMPROVED ACCURACY</a:t>
            </a:r>
          </a:p>
          <a:p>
            <a:pPr algn="just">
              <a:lnSpc>
                <a:spcPts val="3296"/>
              </a:lnSpc>
              <a:spcBef>
                <a:spcPct val="0"/>
              </a:spcBef>
            </a:pPr>
            <a:r>
              <a:rPr lang="en-US" sz="2997">
                <a:solidFill>
                  <a:srgbClr val="FFFFFF"/>
                </a:solidFill>
                <a:latin typeface="Arial Bold"/>
              </a:rPr>
              <a:t>SCALABILITY</a:t>
            </a:r>
          </a:p>
          <a:p>
            <a:pPr algn="just">
              <a:lnSpc>
                <a:spcPts val="3296"/>
              </a:lnSpc>
              <a:spcBef>
                <a:spcPct val="0"/>
              </a:spcBef>
            </a:pPr>
            <a:r>
              <a:rPr lang="en-US" sz="2997">
                <a:solidFill>
                  <a:srgbClr val="FFFFFF"/>
                </a:solidFill>
                <a:latin typeface="Arial Bold"/>
              </a:rPr>
              <a:t>FLEXIBILITY </a:t>
            </a:r>
          </a:p>
          <a:p>
            <a:pPr algn="just">
              <a:lnSpc>
                <a:spcPts val="3296"/>
              </a:lnSpc>
              <a:spcBef>
                <a:spcPct val="0"/>
              </a:spcBef>
            </a:pPr>
            <a:r>
              <a:rPr lang="en-US" sz="2997">
                <a:solidFill>
                  <a:srgbClr val="FFFFFF"/>
                </a:solidFill>
                <a:latin typeface="Arial Bold"/>
              </a:rPr>
              <a:t>AUTOMATION</a:t>
            </a:r>
          </a:p>
          <a:p>
            <a:pPr algn="just">
              <a:lnSpc>
                <a:spcPts val="3296"/>
              </a:lnSpc>
              <a:spcBef>
                <a:spcPct val="0"/>
              </a:spcBef>
            </a:pPr>
            <a:r>
              <a:rPr lang="en-US" sz="2997">
                <a:solidFill>
                  <a:srgbClr val="FFFFFF"/>
                </a:solidFill>
                <a:latin typeface="Arial Bold"/>
              </a:rPr>
              <a:t>REAL WORLD APPLICATIONS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823" t="3469" r="4299" b="3239"/>
          <a:stretch>
            <a:fillRect/>
          </a:stretch>
        </p:blipFill>
        <p:spPr>
          <a:xfrm flipH="false" flipV="false">
            <a:off x="0" y="0"/>
            <a:ext cx="18288000" cy="10287000"/>
          </a:xfrm>
          <a:prstGeom prst="rect">
            <a:avLst/>
          </a:prstGeom>
        </p:spPr>
      </p:pic>
      <p:sp>
        <p:nvSpPr>
          <p:cNvPr name="TextBox 3" id="3"/>
          <p:cNvSpPr txBox="true"/>
          <p:nvPr/>
        </p:nvSpPr>
        <p:spPr>
          <a:xfrm rot="0">
            <a:off x="450220" y="1085850"/>
            <a:ext cx="8405462" cy="1035596"/>
          </a:xfrm>
          <a:prstGeom prst="rect">
            <a:avLst/>
          </a:prstGeom>
        </p:spPr>
        <p:txBody>
          <a:bodyPr anchor="t" rtlCol="false" tIns="0" lIns="0" bIns="0" rIns="0">
            <a:spAutoFit/>
          </a:bodyPr>
          <a:lstStyle/>
          <a:p>
            <a:pPr>
              <a:lnSpc>
                <a:spcPts val="8140"/>
              </a:lnSpc>
            </a:pPr>
            <a:r>
              <a:rPr lang="en-US" sz="7204">
                <a:solidFill>
                  <a:srgbClr val="FFFFFF"/>
                </a:solidFill>
                <a:latin typeface="Open Sauce SemiBold Bold"/>
              </a:rPr>
              <a:t>DEVELOPMENT</a:t>
            </a:r>
          </a:p>
        </p:txBody>
      </p:sp>
      <p:sp>
        <p:nvSpPr>
          <p:cNvPr name="TextBox 4" id="4"/>
          <p:cNvSpPr txBox="true"/>
          <p:nvPr/>
        </p:nvSpPr>
        <p:spPr>
          <a:xfrm rot="0">
            <a:off x="0" y="2995797"/>
            <a:ext cx="13861399" cy="5622444"/>
          </a:xfrm>
          <a:prstGeom prst="rect">
            <a:avLst/>
          </a:prstGeom>
        </p:spPr>
        <p:txBody>
          <a:bodyPr anchor="t" rtlCol="false" tIns="0" lIns="0" bIns="0" rIns="0">
            <a:spAutoFit/>
          </a:bodyPr>
          <a:lstStyle/>
          <a:p>
            <a:pPr>
              <a:lnSpc>
                <a:spcPts val="4358"/>
              </a:lnSpc>
            </a:pPr>
            <a:r>
              <a:rPr lang="en-US" sz="3962">
                <a:solidFill>
                  <a:srgbClr val="FFFFFF"/>
                </a:solidFill>
                <a:latin typeface="Arial Bold"/>
              </a:rPr>
              <a:t>THE CAPACITY OF DL IS VERY VAST AND IT HAS ALREADY BEEN SPREAD TO VARIOUS SECTORS . SOME MAJOR DEVELOPMENTS TOOK PLACE IN: </a:t>
            </a:r>
          </a:p>
          <a:p>
            <a:pPr>
              <a:lnSpc>
                <a:spcPts val="4358"/>
              </a:lnSpc>
            </a:pPr>
          </a:p>
          <a:p>
            <a:pPr>
              <a:lnSpc>
                <a:spcPts val="4358"/>
              </a:lnSpc>
            </a:pPr>
            <a:r>
              <a:rPr lang="en-US" sz="3962">
                <a:solidFill>
                  <a:srgbClr val="FFFFFF"/>
                </a:solidFill>
                <a:latin typeface="Arial Bold"/>
              </a:rPr>
              <a:t>COMPUTER VISION</a:t>
            </a:r>
          </a:p>
          <a:p>
            <a:pPr>
              <a:lnSpc>
                <a:spcPts val="4358"/>
              </a:lnSpc>
            </a:pPr>
            <a:r>
              <a:rPr lang="en-US" sz="3962">
                <a:solidFill>
                  <a:srgbClr val="FFFFFF"/>
                </a:solidFill>
                <a:latin typeface="Arial Bold"/>
              </a:rPr>
              <a:t>AEROSPACE &amp; MILITARY</a:t>
            </a:r>
          </a:p>
          <a:p>
            <a:pPr>
              <a:lnSpc>
                <a:spcPts val="4358"/>
              </a:lnSpc>
            </a:pPr>
            <a:r>
              <a:rPr lang="en-US" sz="3962">
                <a:solidFill>
                  <a:srgbClr val="FFFFFF"/>
                </a:solidFill>
                <a:latin typeface="Arial Bold"/>
              </a:rPr>
              <a:t>HEALTH CARE: MEDICAL RESEARCH</a:t>
            </a:r>
          </a:p>
          <a:p>
            <a:pPr>
              <a:lnSpc>
                <a:spcPts val="4358"/>
              </a:lnSpc>
            </a:pPr>
            <a:r>
              <a:rPr lang="en-US" sz="3962">
                <a:solidFill>
                  <a:srgbClr val="FFFFFF"/>
                </a:solidFill>
                <a:latin typeface="Arial Bold"/>
              </a:rPr>
              <a:t>TRANSPORT INDUSTRY </a:t>
            </a:r>
          </a:p>
          <a:p>
            <a:pPr>
              <a:lnSpc>
                <a:spcPts val="4358"/>
              </a:lnSpc>
            </a:pPr>
            <a:r>
              <a:rPr lang="en-US" sz="3962">
                <a:solidFill>
                  <a:srgbClr val="FFFFFF"/>
                </a:solidFill>
                <a:latin typeface="Arial Bold"/>
              </a:rPr>
              <a:t>GENERATING TEXT</a:t>
            </a:r>
          </a:p>
          <a:p>
            <a:pPr>
              <a:lnSpc>
                <a:spcPts val="4358"/>
              </a:lnSpc>
            </a:pPr>
            <a:r>
              <a:rPr lang="en-US" sz="3962">
                <a:solidFill>
                  <a:srgbClr val="FFFFFF"/>
                </a:solidFill>
                <a:latin typeface="Arial Bold"/>
              </a:rPr>
              <a:t>SECURITY </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174876"/>
        </a:solidFill>
      </p:bgPr>
    </p:bg>
    <p:spTree>
      <p:nvGrpSpPr>
        <p:cNvPr id="1" name=""/>
        <p:cNvGrpSpPr/>
        <p:nvPr/>
      </p:nvGrpSpPr>
      <p:grpSpPr>
        <a:xfrm>
          <a:off x="0" y="0"/>
          <a:ext cx="0" cy="0"/>
          <a:chOff x="0" y="0"/>
          <a:chExt cx="0" cy="0"/>
        </a:xfrm>
      </p:grpSpPr>
      <p:grpSp>
        <p:nvGrpSpPr>
          <p:cNvPr name="Group 2" id="2"/>
          <p:cNvGrpSpPr/>
          <p:nvPr/>
        </p:nvGrpSpPr>
        <p:grpSpPr>
          <a:xfrm rot="0">
            <a:off x="-1098572" y="1028700"/>
            <a:ext cx="10921102" cy="1503199"/>
            <a:chOff x="0" y="0"/>
            <a:chExt cx="2876340" cy="395904"/>
          </a:xfrm>
        </p:grpSpPr>
        <p:sp>
          <p:nvSpPr>
            <p:cNvPr name="Freeform 3" id="3"/>
            <p:cNvSpPr/>
            <p:nvPr/>
          </p:nvSpPr>
          <p:spPr>
            <a:xfrm flipH="false" flipV="false">
              <a:off x="0" y="0"/>
              <a:ext cx="2876340" cy="395904"/>
            </a:xfrm>
            <a:custGeom>
              <a:avLst/>
              <a:gdLst/>
              <a:ahLst/>
              <a:cxnLst/>
              <a:rect r="r" b="b" t="t" l="l"/>
              <a:pathLst>
                <a:path h="395904" w="2876340">
                  <a:moveTo>
                    <a:pt x="0" y="0"/>
                  </a:moveTo>
                  <a:lnTo>
                    <a:pt x="2876340" y="0"/>
                  </a:lnTo>
                  <a:lnTo>
                    <a:pt x="2876340" y="395904"/>
                  </a:lnTo>
                  <a:lnTo>
                    <a:pt x="0" y="395904"/>
                  </a:lnTo>
                  <a:close/>
                </a:path>
              </a:pathLst>
            </a:custGeom>
            <a:solidFill>
              <a:srgbClr val="FFFFFF"/>
            </a:solidFill>
          </p:spPr>
        </p:sp>
        <p:sp>
          <p:nvSpPr>
            <p:cNvPr name="TextBox 4" id="4"/>
            <p:cNvSpPr txBox="true"/>
            <p:nvPr/>
          </p:nvSpPr>
          <p:spPr>
            <a:xfrm>
              <a:off x="0" y="-114300"/>
              <a:ext cx="812800" cy="927100"/>
            </a:xfrm>
            <a:prstGeom prst="rect">
              <a:avLst/>
            </a:prstGeom>
          </p:spPr>
          <p:txBody>
            <a:bodyPr anchor="ctr" rtlCol="false" tIns="50800" lIns="50800" bIns="50800" rIns="50800"/>
            <a:lstStyle/>
            <a:p>
              <a:pPr algn="ctr">
                <a:lnSpc>
                  <a:spcPts val="9099"/>
                </a:lnSpc>
                <a:spcBef>
                  <a:spcPct val="0"/>
                </a:spcBef>
              </a:pPr>
              <a:r>
                <a:rPr lang="en-US" sz="6499">
                  <a:solidFill>
                    <a:srgbClr val="000000"/>
                  </a:solidFill>
                  <a:latin typeface="Canva Sans"/>
                </a:rPr>
                <a:t>TECHINQUES</a:t>
              </a:r>
            </a:p>
          </p:txBody>
        </p:sp>
      </p:grpSp>
      <p:sp>
        <p:nvSpPr>
          <p:cNvPr name="TextBox 5" id="5"/>
          <p:cNvSpPr txBox="true"/>
          <p:nvPr/>
        </p:nvSpPr>
        <p:spPr>
          <a:xfrm rot="0">
            <a:off x="1028700" y="3529012"/>
            <a:ext cx="7296150" cy="2066925"/>
          </a:xfrm>
          <a:prstGeom prst="rect">
            <a:avLst/>
          </a:prstGeom>
        </p:spPr>
        <p:txBody>
          <a:bodyPr anchor="t" rtlCol="false" tIns="0" lIns="0" bIns="0" rIns="0">
            <a:spAutoFit/>
          </a:bodyPr>
          <a:lstStyle/>
          <a:p>
            <a:pPr>
              <a:lnSpc>
                <a:spcPts val="16800"/>
              </a:lnSpc>
            </a:pPr>
            <a:r>
              <a:rPr lang="en-US" sz="12000">
                <a:solidFill>
                  <a:srgbClr val="174876"/>
                </a:solidFill>
                <a:latin typeface="Antonio Bold"/>
              </a:rPr>
              <a:t>ADVANTAGES</a:t>
            </a:r>
          </a:p>
        </p:txBody>
      </p:sp>
      <p:sp>
        <p:nvSpPr>
          <p:cNvPr name="TextBox 6" id="6"/>
          <p:cNvSpPr txBox="true"/>
          <p:nvPr/>
        </p:nvSpPr>
        <p:spPr>
          <a:xfrm rot="0">
            <a:off x="3262021" y="2981118"/>
            <a:ext cx="14352700" cy="5050923"/>
          </a:xfrm>
          <a:prstGeom prst="rect">
            <a:avLst/>
          </a:prstGeom>
        </p:spPr>
        <p:txBody>
          <a:bodyPr anchor="t" rtlCol="false" tIns="0" lIns="0" bIns="0" rIns="0">
            <a:spAutoFit/>
          </a:bodyPr>
          <a:lstStyle/>
          <a:p>
            <a:pPr algn="ctr">
              <a:lnSpc>
                <a:spcPts val="5238"/>
              </a:lnSpc>
              <a:spcBef>
                <a:spcPct val="0"/>
              </a:spcBef>
            </a:pPr>
            <a:r>
              <a:rPr lang="en-US" sz="4762">
                <a:solidFill>
                  <a:srgbClr val="FFFFFF"/>
                </a:solidFill>
                <a:latin typeface="DM Sans Bold"/>
              </a:rPr>
              <a:t>DEEP LEARNING TECHNIQUES HAVE REVOLUTIONIZED VARIOUS FIELDS BY ENABLING COMPUTERS TO LEARN COMPLEX PATTERNS AND MAKE ACCURATE PREDICTIONS.</a:t>
            </a:r>
          </a:p>
          <a:p>
            <a:pPr algn="ctr">
              <a:lnSpc>
                <a:spcPts val="3109"/>
              </a:lnSpc>
              <a:spcBef>
                <a:spcPct val="0"/>
              </a:spcBef>
            </a:pPr>
          </a:p>
          <a:p>
            <a:pPr algn="ctr">
              <a:lnSpc>
                <a:spcPts val="5238"/>
              </a:lnSpc>
              <a:spcBef>
                <a:spcPct val="0"/>
              </a:spcBef>
            </a:pPr>
            <a:r>
              <a:rPr lang="en-US" sz="4762">
                <a:solidFill>
                  <a:srgbClr val="FFFFFF"/>
                </a:solidFill>
                <a:latin typeface="DM Sans Bold"/>
              </a:rPr>
              <a:t>CNN -  CONVOLUTION NEURAL NETWORKS</a:t>
            </a:r>
          </a:p>
          <a:p>
            <a:pPr algn="ctr">
              <a:lnSpc>
                <a:spcPts val="5238"/>
              </a:lnSpc>
              <a:spcBef>
                <a:spcPct val="0"/>
              </a:spcBef>
            </a:pPr>
            <a:r>
              <a:rPr lang="en-US" sz="4762">
                <a:solidFill>
                  <a:srgbClr val="FFFFFF"/>
                </a:solidFill>
                <a:latin typeface="DM Sans Bold"/>
              </a:rPr>
              <a:t>RNN – RECURRENT NEURAL NETWORKS </a:t>
            </a:r>
          </a:p>
          <a:p>
            <a:pPr algn="ctr">
              <a:lnSpc>
                <a:spcPts val="5238"/>
              </a:lnSpc>
              <a:spcBef>
                <a:spcPct val="0"/>
              </a:spcBef>
            </a:pPr>
            <a:r>
              <a:rPr lang="en-US" sz="4762">
                <a:solidFill>
                  <a:srgbClr val="FFFFFF"/>
                </a:solidFill>
                <a:latin typeface="DM Sans Bold"/>
              </a:rPr>
              <a:t>GAN – GENERATIVE ADVERSARIAL NETWORKS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536" t="5748" r="1038" b="22683"/>
          <a:stretch>
            <a:fillRect/>
          </a:stretch>
        </p:blipFill>
        <p:spPr>
          <a:xfrm flipH="false" flipV="false">
            <a:off x="0" y="0"/>
            <a:ext cx="18288000" cy="10287000"/>
          </a:xfrm>
          <a:prstGeom prst="rect">
            <a:avLst/>
          </a:prstGeom>
        </p:spPr>
      </p:pic>
      <p:sp>
        <p:nvSpPr>
          <p:cNvPr name="TextBox 3" id="3"/>
          <p:cNvSpPr txBox="true"/>
          <p:nvPr/>
        </p:nvSpPr>
        <p:spPr>
          <a:xfrm rot="0">
            <a:off x="258488" y="3109726"/>
            <a:ext cx="18288000" cy="3003060"/>
          </a:xfrm>
          <a:prstGeom prst="rect">
            <a:avLst/>
          </a:prstGeom>
        </p:spPr>
        <p:txBody>
          <a:bodyPr anchor="t" rtlCol="false" tIns="0" lIns="0" bIns="0" rIns="0">
            <a:spAutoFit/>
          </a:bodyPr>
          <a:lstStyle/>
          <a:p>
            <a:pPr>
              <a:lnSpc>
                <a:spcPts val="10957"/>
              </a:lnSpc>
            </a:pPr>
            <a:r>
              <a:rPr lang="en-US" sz="9961">
                <a:solidFill>
                  <a:srgbClr val="7ED957"/>
                </a:solidFill>
                <a:latin typeface="Arial Bold"/>
              </a:rPr>
              <a:t>HEALTHCARE INDUSTRY AND CASE STUDY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272" t="4164" r="0" b="15876"/>
          <a:stretch>
            <a:fillRect/>
          </a:stretch>
        </p:blipFill>
        <p:spPr>
          <a:xfrm flipH="false" flipV="false">
            <a:off x="0" y="0"/>
            <a:ext cx="18288000" cy="10287000"/>
          </a:xfrm>
          <a:prstGeom prst="rect">
            <a:avLst/>
          </a:prstGeom>
        </p:spPr>
      </p:pic>
      <p:sp>
        <p:nvSpPr>
          <p:cNvPr name="TextBox 3" id="3"/>
          <p:cNvSpPr txBox="true"/>
          <p:nvPr/>
        </p:nvSpPr>
        <p:spPr>
          <a:xfrm rot="0">
            <a:off x="-1677882" y="539477"/>
            <a:ext cx="15954466" cy="1035596"/>
          </a:xfrm>
          <a:prstGeom prst="rect">
            <a:avLst/>
          </a:prstGeom>
        </p:spPr>
        <p:txBody>
          <a:bodyPr anchor="t" rtlCol="false" tIns="0" lIns="0" bIns="0" rIns="0">
            <a:spAutoFit/>
          </a:bodyPr>
          <a:lstStyle/>
          <a:p>
            <a:pPr algn="r">
              <a:lnSpc>
                <a:spcPts val="8140"/>
              </a:lnSpc>
            </a:pPr>
            <a:r>
              <a:rPr lang="en-US" sz="7204">
                <a:solidFill>
                  <a:srgbClr val="FFFFFF"/>
                </a:solidFill>
                <a:latin typeface="Open Sauce SemiBold Bold"/>
              </a:rPr>
              <a:t>Medical Image Classification</a:t>
            </a:r>
          </a:p>
        </p:txBody>
      </p:sp>
      <p:sp>
        <p:nvSpPr>
          <p:cNvPr name="TextBox 4" id="4"/>
          <p:cNvSpPr txBox="true"/>
          <p:nvPr/>
        </p:nvSpPr>
        <p:spPr>
          <a:xfrm rot="0">
            <a:off x="678530" y="2828822"/>
            <a:ext cx="13598053" cy="4657931"/>
          </a:xfrm>
          <a:prstGeom prst="rect">
            <a:avLst/>
          </a:prstGeom>
        </p:spPr>
        <p:txBody>
          <a:bodyPr anchor="t" rtlCol="false" tIns="0" lIns="0" bIns="0" rIns="0">
            <a:spAutoFit/>
          </a:bodyPr>
          <a:lstStyle/>
          <a:p>
            <a:pPr marL="727027" indent="-363513" lvl="1">
              <a:lnSpc>
                <a:spcPts val="3704"/>
              </a:lnSpc>
              <a:buFont typeface="Arial"/>
              <a:buChar char="•"/>
            </a:pPr>
            <a:r>
              <a:rPr lang="en-US" sz="3367">
                <a:solidFill>
                  <a:srgbClr val="FFFFFF"/>
                </a:solidFill>
                <a:latin typeface="DM Sans Bold"/>
              </a:rPr>
              <a:t>MEDICAL IMAGING PLAYS A MAJOR ROLE IN DIAGNOSIS.</a:t>
            </a:r>
          </a:p>
          <a:p>
            <a:pPr marL="727027" indent="-363513" lvl="1">
              <a:lnSpc>
                <a:spcPts val="3704"/>
              </a:lnSpc>
              <a:buFont typeface="Arial"/>
              <a:buChar char="•"/>
            </a:pPr>
            <a:r>
              <a:rPr lang="en-US" sz="3367">
                <a:solidFill>
                  <a:srgbClr val="FFFFFF"/>
                </a:solidFill>
                <a:latin typeface="DM Sans Bold"/>
              </a:rPr>
              <a:t>TO UNDERSTAND THE IMAGES WE NEED HIGH SKILLED PROFESSIONALS WHO MAY NOT BE READILY AVAILABLE.</a:t>
            </a:r>
          </a:p>
          <a:p>
            <a:pPr marL="727027" indent="-363513" lvl="1">
              <a:lnSpc>
                <a:spcPts val="3704"/>
              </a:lnSpc>
              <a:buFont typeface="Arial"/>
              <a:buChar char="•"/>
            </a:pPr>
            <a:r>
              <a:rPr lang="en-US" sz="3367">
                <a:solidFill>
                  <a:srgbClr val="FFFFFF"/>
                </a:solidFill>
                <a:latin typeface="DM Sans Bold"/>
              </a:rPr>
              <a:t>CNN EMERGES AS A POWERFUL TOOL FOR THIS.</a:t>
            </a:r>
          </a:p>
          <a:p>
            <a:pPr marL="727027" indent="-363513" lvl="1">
              <a:lnSpc>
                <a:spcPts val="3704"/>
              </a:lnSpc>
              <a:buFont typeface="Arial"/>
              <a:buChar char="•"/>
            </a:pPr>
            <a:r>
              <a:rPr lang="en-US" sz="3367">
                <a:solidFill>
                  <a:srgbClr val="FFFFFF"/>
                </a:solidFill>
                <a:latin typeface="DM Sans Bold"/>
              </a:rPr>
              <a:t>ABILITY TO LEARN AUTOMATICALLY AND EXTRACT FEATURES FROM MEDICAL IMAGES.</a:t>
            </a:r>
          </a:p>
          <a:p>
            <a:pPr marL="727027" indent="-363513" lvl="1">
              <a:lnSpc>
                <a:spcPts val="3704"/>
              </a:lnSpc>
              <a:buFont typeface="Arial"/>
              <a:buChar char="•"/>
            </a:pPr>
            <a:r>
              <a:rPr lang="en-US" sz="3367">
                <a:solidFill>
                  <a:srgbClr val="FFFFFF"/>
                </a:solidFill>
                <a:latin typeface="DM Sans Bold"/>
              </a:rPr>
              <a:t>NORMALITY OR ABNORMALITY TRAINED BY LARGE AMOUNT OF MEDICAL DATA</a:t>
            </a:r>
          </a:p>
          <a:p>
            <a:pPr marL="727027" indent="-363513" lvl="1">
              <a:lnSpc>
                <a:spcPts val="3704"/>
              </a:lnSpc>
              <a:buFont typeface="Arial"/>
              <a:buChar char="•"/>
            </a:pPr>
            <a:r>
              <a:rPr lang="en-US" sz="3367">
                <a:solidFill>
                  <a:srgbClr val="FFFFFF"/>
                </a:solidFill>
                <a:latin typeface="DM Sans Bold"/>
              </a:rPr>
              <a:t> VERY FAST AND HIGHLY ACCURATE</a:t>
            </a:r>
          </a:p>
          <a:p>
            <a:pPr marL="727027" indent="-363513" lvl="1">
              <a:lnSpc>
                <a:spcPts val="3704"/>
              </a:lnSpc>
              <a:buFont typeface="Arial"/>
              <a:buChar char="•"/>
            </a:pPr>
            <a:r>
              <a:rPr lang="en-US" sz="3367">
                <a:solidFill>
                  <a:srgbClr val="FFFFFF"/>
                </a:solidFill>
                <a:latin typeface="DM Sans Bold"/>
              </a:rPr>
              <a:t>CAN BE TRAINED TO IDENTIFY SPECIFIC PATTERNS.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DE0E6">
                <a:alpha val="100000"/>
              </a:srgbClr>
            </a:gs>
            <a:gs pos="100000">
              <a:srgbClr val="004AAD">
                <a:alpha val="100000"/>
              </a:srgbClr>
            </a:gs>
          </a:gsLst>
          <a:lin ang="2100000"/>
        </a:gra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7000"/>
          </a:blip>
          <a:srcRect l="14423" t="0" r="14423" b="0"/>
          <a:stretch>
            <a:fillRect/>
          </a:stretch>
        </p:blipFill>
        <p:spPr>
          <a:xfrm flipH="false" flipV="false" rot="0">
            <a:off x="2467464" y="0"/>
            <a:ext cx="13809008" cy="10767537"/>
          </a:xfrm>
          <a:prstGeom prst="rect">
            <a:avLst/>
          </a:prstGeom>
        </p:spPr>
      </p:pic>
      <p:sp>
        <p:nvSpPr>
          <p:cNvPr name="TextBox 3" id="3"/>
          <p:cNvSpPr txBox="true"/>
          <p:nvPr/>
        </p:nvSpPr>
        <p:spPr>
          <a:xfrm rot="0">
            <a:off x="1028700" y="2862026"/>
            <a:ext cx="17259300" cy="4514068"/>
          </a:xfrm>
          <a:prstGeom prst="rect">
            <a:avLst/>
          </a:prstGeom>
        </p:spPr>
        <p:txBody>
          <a:bodyPr anchor="t" rtlCol="false" tIns="0" lIns="0" bIns="0" rIns="0">
            <a:spAutoFit/>
          </a:bodyPr>
          <a:lstStyle/>
          <a:p>
            <a:pPr>
              <a:lnSpc>
                <a:spcPts val="3837"/>
              </a:lnSpc>
            </a:pPr>
            <a:r>
              <a:rPr lang="en-US" sz="3488">
                <a:solidFill>
                  <a:srgbClr val="FFFFFF"/>
                </a:solidFill>
                <a:latin typeface="Arial"/>
              </a:rPr>
              <a:t>A </a:t>
            </a:r>
            <a:r>
              <a:rPr lang="en-US" sz="3488">
                <a:solidFill>
                  <a:srgbClr val="FFFFFF"/>
                </a:solidFill>
                <a:latin typeface="Arial Bold"/>
              </a:rPr>
              <a:t>case study used a CNN algorithm to classify chest X-ray images as either normal or showing signs of pneumonia. The algorithm was trained on a large dataset of X-ray images, with the goal of accurately detecting pneumonia to aid in diagnosis and treatment considering all aspects.</a:t>
            </a:r>
          </a:p>
          <a:p>
            <a:pPr>
              <a:lnSpc>
                <a:spcPts val="3837"/>
              </a:lnSpc>
            </a:pPr>
            <a:r>
              <a:rPr lang="en-US" sz="3488">
                <a:solidFill>
                  <a:srgbClr val="FFFFFF"/>
                </a:solidFill>
                <a:latin typeface="Arial Bold"/>
              </a:rPr>
              <a:t>The CNN algorithm works by analyzing the image at different levels in detail, allowing it to detect precise patterns and features that may indicate the presence of pneumonia. After being trained on the dataset, the algorithm was able to accurately classify X-ray images with a high degree of accuracy. </a:t>
            </a:r>
          </a:p>
          <a:p>
            <a:pPr>
              <a:lnSpc>
                <a:spcPts val="4277"/>
              </a:lnSpc>
            </a:pPr>
          </a:p>
        </p:txBody>
      </p:sp>
      <p:sp>
        <p:nvSpPr>
          <p:cNvPr name="TextBox 4" id="4"/>
          <p:cNvSpPr txBox="true"/>
          <p:nvPr/>
        </p:nvSpPr>
        <p:spPr>
          <a:xfrm rot="0">
            <a:off x="0" y="669980"/>
            <a:ext cx="8811236" cy="774590"/>
          </a:xfrm>
          <a:prstGeom prst="rect">
            <a:avLst/>
          </a:prstGeom>
        </p:spPr>
        <p:txBody>
          <a:bodyPr anchor="t" rtlCol="false" tIns="0" lIns="0" bIns="0" rIns="0">
            <a:spAutoFit/>
          </a:bodyPr>
          <a:lstStyle/>
          <a:p>
            <a:pPr algn="ctr">
              <a:lnSpc>
                <a:spcPts val="6040"/>
              </a:lnSpc>
              <a:spcBef>
                <a:spcPct val="0"/>
              </a:spcBef>
            </a:pPr>
            <a:r>
              <a:rPr lang="en-US" sz="5491">
                <a:solidFill>
                  <a:srgbClr val="F8F8F9"/>
                </a:solidFill>
                <a:latin typeface="DM Sans Bold"/>
              </a:rPr>
              <a:t>CASE STUDY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DAFiQ-T6fXs</dc:identifier>
  <dcterms:modified xsi:type="dcterms:W3CDTF">2011-08-01T06:04:30Z</dcterms:modified>
  <cp:revision>1</cp:revision>
  <dc:title>AML FINAL PRESENTATION</dc:title>
</cp:coreProperties>
</file>